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6" r:id="rId6"/>
    <p:sldId id="288" r:id="rId7"/>
    <p:sldId id="298" r:id="rId8"/>
    <p:sldId id="299" r:id="rId9"/>
    <p:sldId id="300" r:id="rId10"/>
    <p:sldId id="301" r:id="rId11"/>
    <p:sldId id="302" r:id="rId12"/>
    <p:sldId id="303" r:id="rId13"/>
    <p:sldId id="310" r:id="rId14"/>
    <p:sldId id="309" r:id="rId15"/>
    <p:sldId id="308" r:id="rId16"/>
    <p:sldId id="307" r:id="rId17"/>
    <p:sldId id="306" r:id="rId18"/>
    <p:sldId id="305" r:id="rId19"/>
    <p:sldId id="304" r:id="rId20"/>
    <p:sldId id="314" r:id="rId21"/>
    <p:sldId id="313" r:id="rId22"/>
    <p:sldId id="312" r:id="rId23"/>
    <p:sldId id="311" r:id="rId24"/>
    <p:sldId id="29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6/13/2024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GB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GB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574158"/>
            <a:ext cx="7077456" cy="3065154"/>
          </a:xfrm>
        </p:spPr>
        <p:txBody>
          <a:bodyPr/>
          <a:lstStyle/>
          <a:p>
            <a:r>
              <a:rPr lang="en-US" sz="4400" dirty="0"/>
              <a:t>Hotel Reservation Analysis in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813C05-041F-54DE-46B0-508C37CA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20" y="1825625"/>
            <a:ext cx="817152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964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D12FEE-D36A-00A0-3D8F-E06FB2E2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91" y="1825625"/>
            <a:ext cx="824898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260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D40E0B-F5C4-E862-3C30-8E3724A4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91" y="1825625"/>
            <a:ext cx="824898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723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96C2F8-AEA6-F1EB-A4A1-4AC05092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91" y="1825625"/>
            <a:ext cx="824898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34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8C4063-4222-58FC-AE45-E7A21CFE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26" y="1825625"/>
            <a:ext cx="9160713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391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4F95F7-7FD8-C8D9-3E32-F2D62AED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5" y="1825625"/>
            <a:ext cx="821007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17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31F9F0-992F-E9DC-E185-4049CF4F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20" y="1825625"/>
            <a:ext cx="817152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871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2D2F1E-EAA3-531F-A098-B2C2820E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74" y="1825625"/>
            <a:ext cx="849041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72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E3BD9F-A63C-AA3E-32FC-A2934311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39" y="1825625"/>
            <a:ext cx="906528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60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C81F-3975-AF22-E719-779B642F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5" y="1825625"/>
            <a:ext cx="821007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9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ED54-FB49-93F5-AC99-19B87D68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lang="en-US" sz="3600" b="1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lang="en-US" sz="3600" b="1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obl</a:t>
            </a:r>
            <a:r>
              <a:rPr lang="en-US" sz="3600" b="1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lang="en-US" sz="36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lang="en-US" sz="3600" b="1" u="heavy" spc="-1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3600" b="1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</a:t>
            </a:r>
            <a:r>
              <a:rPr lang="en-US" sz="3600" b="1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lang="en-US" sz="3600" b="1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lang="en-US" sz="3600" b="1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lang="en-US" sz="36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lang="en-US" sz="36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lang="en-US" sz="3600" b="1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nt</a:t>
            </a:r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4A4C1-2080-C98B-7890-A862E620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AB327-82D7-9100-BD0D-39BC10F73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11380040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spc="-50" dirty="0">
              <a:latin typeface="+mj-lt"/>
              <a:cs typeface="Trebuchet MS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The hotel industry relies on data to make informed decisions and provide a better guest experience. and we have to work with a hotel reservation dataset to gain insights into guest </a:t>
            </a:r>
            <a:r>
              <a:rPr lang="en-US" sz="2400" dirty="0" err="1">
                <a:latin typeface="+mj-lt"/>
              </a:rPr>
              <a:t>preferences,booking</a:t>
            </a:r>
            <a:r>
              <a:rPr lang="en-US" sz="2400" dirty="0">
                <a:latin typeface="+mj-lt"/>
              </a:rPr>
              <a:t> trends, and other key factors that impact the hotel's operations. We will use SQL to query </a:t>
            </a:r>
            <a:r>
              <a:rPr lang="en-US" sz="2400" dirty="0" err="1">
                <a:latin typeface="+mj-lt"/>
              </a:rPr>
              <a:t>andanalyze</a:t>
            </a:r>
            <a:r>
              <a:rPr lang="en-US" sz="2400" dirty="0">
                <a:latin typeface="+mj-lt"/>
              </a:rPr>
              <a:t> the data, as well as answer specific questions about the dataset.</a:t>
            </a:r>
          </a:p>
        </p:txBody>
      </p:sp>
    </p:spTree>
    <p:extLst>
      <p:ext uri="{BB962C8B-B14F-4D97-AF65-F5344CB8AC3E}">
        <p14:creationId xmlns:p14="http://schemas.microsoft.com/office/powerpoint/2010/main" val="11844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118C11-ADC5-F280-39EF-954056F0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91" y="1825625"/>
            <a:ext cx="824898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319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400" dirty="0"/>
              <a:t>All steps implementation are in source </a:t>
            </a:r>
            <a:r>
              <a:rPr lang="en-GB" sz="2400" dirty="0" err="1"/>
              <a:t>file.Kindly</a:t>
            </a:r>
            <a:r>
              <a:rPr lang="en-GB" sz="2400" dirty="0"/>
              <a:t> check it for practical Work.</a:t>
            </a:r>
          </a:p>
        </p:txBody>
      </p:sp>
    </p:spTree>
    <p:extLst>
      <p:ext uri="{BB962C8B-B14F-4D97-AF65-F5344CB8AC3E}">
        <p14:creationId xmlns:p14="http://schemas.microsoft.com/office/powerpoint/2010/main" val="181516331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/>
              <a:t>Thank You! 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ED54-FB49-93F5-AC99-19B87D68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3600" b="1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</a:t>
            </a:r>
            <a:r>
              <a:rPr lang="en-US" sz="36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lang="en-US" sz="3600" b="1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ta</a:t>
            </a:r>
            <a:r>
              <a:rPr lang="en-US" sz="36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lang="en-US" sz="3600" b="1" u="heavy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lang="en-US" sz="3600" b="1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lang="en-US" sz="36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3600" b="1" u="heavy" spc="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</a:t>
            </a:r>
            <a:r>
              <a:rPr lang="en-US" sz="36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lang="en-US" sz="3600" b="1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lang="en-US" sz="3600" b="1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lang="en-US" sz="3600" b="1" u="heavy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lang="en-US" sz="3600" b="1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iption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4A4C1-2080-C98B-7890-A862E620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AB327-82D7-9100-BD0D-39BC10F73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11214100" cy="4659248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Booking_ID</a:t>
            </a:r>
            <a:r>
              <a:rPr lang="en-US" sz="1600" dirty="0">
                <a:latin typeface="+mj-lt"/>
              </a:rPr>
              <a:t>: A unique identifier for each hotel reservation.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no_of_adults</a:t>
            </a:r>
            <a:r>
              <a:rPr lang="en-US" sz="1600" dirty="0">
                <a:latin typeface="+mj-lt"/>
              </a:rPr>
              <a:t>: The number of adults in the reservation.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no_of_children</a:t>
            </a:r>
            <a:r>
              <a:rPr lang="en-US" sz="1600" dirty="0">
                <a:latin typeface="+mj-lt"/>
              </a:rPr>
              <a:t>: The number of children in the reservation.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no_of_weekend_nights</a:t>
            </a:r>
            <a:r>
              <a:rPr lang="en-US" sz="1600" dirty="0">
                <a:latin typeface="+mj-lt"/>
              </a:rPr>
              <a:t>: The number of nights in the reservation that fall on</a:t>
            </a:r>
          </a:p>
          <a:p>
            <a:r>
              <a:rPr lang="en-US" sz="1600" dirty="0">
                <a:latin typeface="+mj-lt"/>
              </a:rPr>
              <a:t>weekends.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no_of_week_nights</a:t>
            </a:r>
            <a:r>
              <a:rPr lang="en-US" sz="1600" dirty="0">
                <a:latin typeface="+mj-lt"/>
              </a:rPr>
              <a:t>: The number of nights in the reservation that fall on</a:t>
            </a:r>
          </a:p>
          <a:p>
            <a:r>
              <a:rPr lang="en-US" sz="1600" dirty="0">
                <a:latin typeface="+mj-lt"/>
              </a:rPr>
              <a:t>weekdays.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type_of_meal_plan</a:t>
            </a:r>
            <a:r>
              <a:rPr lang="en-US" sz="1600" dirty="0">
                <a:latin typeface="+mj-lt"/>
              </a:rPr>
              <a:t>: The meal plan chosen by the guests.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room_type_reserved</a:t>
            </a:r>
            <a:r>
              <a:rPr lang="en-US" sz="1600" dirty="0">
                <a:latin typeface="+mj-lt"/>
              </a:rPr>
              <a:t>: The type of room reserved by the guests.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lead_time</a:t>
            </a:r>
            <a:r>
              <a:rPr lang="en-US" sz="1600" dirty="0">
                <a:latin typeface="+mj-lt"/>
              </a:rPr>
              <a:t>: The number of days between booking and arrival.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arrival_date</a:t>
            </a:r>
            <a:r>
              <a:rPr lang="en-US" sz="1600" dirty="0">
                <a:latin typeface="+mj-lt"/>
              </a:rPr>
              <a:t>: The date of arrival.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market_segment_type</a:t>
            </a:r>
            <a:r>
              <a:rPr lang="en-US" sz="1600" dirty="0">
                <a:latin typeface="+mj-lt"/>
              </a:rPr>
              <a:t>: The market segment to which the reservation</a:t>
            </a:r>
          </a:p>
          <a:p>
            <a:r>
              <a:rPr lang="en-US" sz="1600" dirty="0">
                <a:latin typeface="+mj-lt"/>
              </a:rPr>
              <a:t>belongs.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avg_price_per_room</a:t>
            </a:r>
            <a:r>
              <a:rPr lang="en-US" sz="1600" dirty="0">
                <a:latin typeface="+mj-lt"/>
              </a:rPr>
              <a:t>: The average price per room in the reservation.</a:t>
            </a:r>
          </a:p>
          <a:p>
            <a:r>
              <a:rPr lang="en-US" sz="1600" dirty="0">
                <a:latin typeface="+mj-lt"/>
              </a:rPr>
              <a:t> </a:t>
            </a:r>
            <a:r>
              <a:rPr lang="en-US" sz="1600" dirty="0" err="1">
                <a:latin typeface="+mj-lt"/>
              </a:rPr>
              <a:t>booking_status</a:t>
            </a:r>
            <a:r>
              <a:rPr lang="en-US" sz="1600" dirty="0">
                <a:latin typeface="+mj-lt"/>
              </a:rPr>
              <a:t>: The status of the booking.</a:t>
            </a:r>
          </a:p>
        </p:txBody>
      </p:sp>
    </p:spTree>
    <p:extLst>
      <p:ext uri="{BB962C8B-B14F-4D97-AF65-F5344CB8AC3E}">
        <p14:creationId xmlns:p14="http://schemas.microsoft.com/office/powerpoint/2010/main" val="21728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3" y="592981"/>
            <a:ext cx="1121410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Hotel Reservation Analysis</a:t>
            </a:r>
            <a:br>
              <a:rPr lang="en-US" sz="1600" dirty="0">
                <a:latin typeface="Trebuchet MS"/>
                <a:cs typeface="Trebuchet MS"/>
              </a:rPr>
            </a:br>
            <a:endParaRPr lang="en-US" sz="15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20C5-07B4-4A4C-00B3-5A7F3CD0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9083406" cy="457907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1. What is the total number of reservations in the dataset?</a:t>
            </a:r>
          </a:p>
          <a:p>
            <a:r>
              <a:rPr lang="en-US" sz="2000" dirty="0">
                <a:latin typeface="+mj-lt"/>
              </a:rPr>
              <a:t>2. Which meal plan is the most popular among guests?</a:t>
            </a:r>
          </a:p>
          <a:p>
            <a:r>
              <a:rPr lang="en-US" sz="2000" dirty="0">
                <a:latin typeface="+mj-lt"/>
              </a:rPr>
              <a:t>3. What is the average price per room for reservations involving children?</a:t>
            </a:r>
          </a:p>
          <a:p>
            <a:r>
              <a:rPr lang="en-US" sz="2000" dirty="0">
                <a:latin typeface="+mj-lt"/>
              </a:rPr>
              <a:t>4. How many reservations were made for the year 20XX (replace XX with the desired year)?</a:t>
            </a:r>
          </a:p>
          <a:p>
            <a:r>
              <a:rPr lang="en-US" sz="2000" dirty="0">
                <a:latin typeface="+mj-lt"/>
              </a:rPr>
              <a:t>5. What is the most commonly booked room type?</a:t>
            </a:r>
          </a:p>
          <a:p>
            <a:r>
              <a:rPr lang="en-US" sz="2000" dirty="0">
                <a:latin typeface="+mj-lt"/>
              </a:rPr>
              <a:t>6. How many reservations fall on a weekend (</a:t>
            </a:r>
            <a:r>
              <a:rPr lang="en-US" sz="2000" dirty="0" err="1">
                <a:latin typeface="+mj-lt"/>
              </a:rPr>
              <a:t>no_of_weekend_nights</a:t>
            </a:r>
            <a:r>
              <a:rPr lang="en-US" sz="2000" dirty="0">
                <a:latin typeface="+mj-lt"/>
              </a:rPr>
              <a:t> &gt; 0)?</a:t>
            </a:r>
          </a:p>
          <a:p>
            <a:r>
              <a:rPr lang="en-US" sz="2000" dirty="0">
                <a:latin typeface="+mj-lt"/>
              </a:rPr>
              <a:t>7. What is the highest and lowest lead time for reservations?</a:t>
            </a:r>
          </a:p>
          <a:p>
            <a:r>
              <a:rPr lang="en-US" sz="2000" dirty="0">
                <a:latin typeface="+mj-lt"/>
              </a:rPr>
              <a:t>8. What is the most common market segment type for reservations?</a:t>
            </a:r>
          </a:p>
        </p:txBody>
      </p:sp>
    </p:spTree>
    <p:extLst>
      <p:ext uri="{BB962C8B-B14F-4D97-AF65-F5344CB8AC3E}">
        <p14:creationId xmlns:p14="http://schemas.microsoft.com/office/powerpoint/2010/main" val="374154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3" y="592981"/>
            <a:ext cx="1121410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Hotel Reservation Analysis</a:t>
            </a:r>
            <a:br>
              <a:rPr lang="en-US" sz="1600" dirty="0">
                <a:latin typeface="Trebuchet MS"/>
                <a:cs typeface="Trebuchet MS"/>
              </a:rPr>
            </a:br>
            <a:endParaRPr lang="en-US" sz="15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20C5-07B4-4A4C-00B3-5A7F3CD0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11092960" cy="457907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9. How many reservations have a booking status of "Confirmed"?</a:t>
            </a:r>
          </a:p>
          <a:p>
            <a:r>
              <a:rPr lang="en-US" sz="2000" dirty="0">
                <a:latin typeface="+mj-lt"/>
              </a:rPr>
              <a:t>10. What is the total number of adults and children across all reservations?</a:t>
            </a:r>
          </a:p>
          <a:p>
            <a:r>
              <a:rPr lang="en-US" sz="2000" dirty="0">
                <a:latin typeface="+mj-lt"/>
              </a:rPr>
              <a:t>11. What is the average number of weekend nights for reservations involving children?</a:t>
            </a:r>
          </a:p>
          <a:p>
            <a:r>
              <a:rPr lang="en-US" sz="2000" dirty="0">
                <a:latin typeface="+mj-lt"/>
              </a:rPr>
              <a:t>12. How many reservations were made in each month of the year?</a:t>
            </a:r>
          </a:p>
          <a:p>
            <a:r>
              <a:rPr lang="en-US" sz="2000" dirty="0">
                <a:latin typeface="+mj-lt"/>
              </a:rPr>
              <a:t>13. What is the average number of nights (both weekend and weekday) spent by guests for each room</a:t>
            </a:r>
          </a:p>
          <a:p>
            <a:r>
              <a:rPr lang="en-US" sz="2000" dirty="0">
                <a:latin typeface="+mj-lt"/>
              </a:rPr>
              <a:t>type?</a:t>
            </a:r>
          </a:p>
          <a:p>
            <a:r>
              <a:rPr lang="en-US" sz="2000" dirty="0">
                <a:latin typeface="+mj-lt"/>
              </a:rPr>
              <a:t>14. For reservations involving children, what is the most common room type, and what is the average</a:t>
            </a:r>
          </a:p>
          <a:p>
            <a:r>
              <a:rPr lang="en-US" sz="2000" dirty="0">
                <a:latin typeface="+mj-lt"/>
              </a:rPr>
              <a:t>price for that room type?</a:t>
            </a:r>
          </a:p>
          <a:p>
            <a:r>
              <a:rPr lang="en-US" sz="2000" dirty="0">
                <a:latin typeface="+mj-lt"/>
              </a:rPr>
              <a:t>15. Find the market segment type that generates the highest average price per room.</a:t>
            </a:r>
          </a:p>
        </p:txBody>
      </p:sp>
    </p:spTree>
    <p:extLst>
      <p:ext uri="{BB962C8B-B14F-4D97-AF65-F5344CB8AC3E}">
        <p14:creationId xmlns:p14="http://schemas.microsoft.com/office/powerpoint/2010/main" val="112442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Hotel Reservation Analysis</a:t>
            </a:r>
            <a:br>
              <a:rPr lang="en-US" sz="1000" dirty="0">
                <a:latin typeface="Trebuchet MS"/>
                <a:cs typeface="Trebuchet MS"/>
              </a:rPr>
            </a:br>
            <a:endParaRPr lang="en-US" sz="15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82DD92-7430-EE66-8FE5-1BB8FF84A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82"/>
          <a:stretch/>
        </p:blipFill>
        <p:spPr>
          <a:xfrm>
            <a:off x="443365" y="1825625"/>
            <a:ext cx="1121523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72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0E5ADC-50A3-8F09-2553-73DA2217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17" y="1825625"/>
            <a:ext cx="9833531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665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A71225-64C4-FA44-C4D7-8390F39B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1" y="1825625"/>
            <a:ext cx="1101604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72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2800" u="heavy" spc="5" dirty="0">
                <a:uFill>
                  <a:solidFill>
                    <a:srgbClr val="000000"/>
                  </a:solidFill>
                </a:uFill>
              </a:rPr>
              <a:t>Hotel Reservation Analysis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0E0209D-EFB7-BE2B-5E42-A78BB0B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E8A5C7-3CC9-B252-663C-F732827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5" y="1842362"/>
            <a:ext cx="11215235" cy="4317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73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207</TotalTime>
  <Words>609</Words>
  <Application>Microsoft Office PowerPoint</Application>
  <PresentationFormat>Widescreen</PresentationFormat>
  <Paragraphs>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Trade Gothic LT Pro</vt:lpstr>
      <vt:lpstr>Trebuchet MS</vt:lpstr>
      <vt:lpstr>Office Theme</vt:lpstr>
      <vt:lpstr>Hotel Reservation Analysis in SQL</vt:lpstr>
      <vt:lpstr>Problem Statement</vt:lpstr>
      <vt:lpstr>Dataset Description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Hotel Reservation Analysis </vt:lpstr>
      <vt:lpstr>All steps implementation are in source file.Kindly check it for practical Work.</vt:lpstr>
      <vt:lpstr> Thank You!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JFlex Tool</dc:title>
  <dc:creator>Faryal Nimra</dc:creator>
  <cp:lastModifiedBy>Faryal Nimra</cp:lastModifiedBy>
  <cp:revision>4</cp:revision>
  <dcterms:created xsi:type="dcterms:W3CDTF">2024-04-20T06:14:52Z</dcterms:created>
  <dcterms:modified xsi:type="dcterms:W3CDTF">2024-06-13T12:19:29Z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